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1" r:id="rId4"/>
    <p:sldMasterId id="2147483982" r:id="rId5"/>
    <p:sldMasterId id="2147483987" r:id="rId6"/>
  </p:sldMasterIdLst>
  <p:notesMasterIdLst>
    <p:notesMasterId r:id="rId81"/>
  </p:notesMasterIdLst>
  <p:handoutMasterIdLst>
    <p:handoutMasterId r:id="rId82"/>
  </p:handoutMasterIdLst>
  <p:sldIdLst>
    <p:sldId id="874" r:id="rId7"/>
    <p:sldId id="921" r:id="rId8"/>
    <p:sldId id="984" r:id="rId9"/>
    <p:sldId id="1039" r:id="rId10"/>
    <p:sldId id="1040" r:id="rId11"/>
    <p:sldId id="918" r:id="rId12"/>
    <p:sldId id="985" r:id="rId13"/>
    <p:sldId id="922" r:id="rId14"/>
    <p:sldId id="986" r:id="rId15"/>
    <p:sldId id="919" r:id="rId16"/>
    <p:sldId id="920" r:id="rId17"/>
    <p:sldId id="1038" r:id="rId18"/>
    <p:sldId id="923" r:id="rId19"/>
    <p:sldId id="989" r:id="rId20"/>
    <p:sldId id="978" r:id="rId21"/>
    <p:sldId id="990" r:id="rId22"/>
    <p:sldId id="931" r:id="rId23"/>
    <p:sldId id="991" r:id="rId24"/>
    <p:sldId id="932" r:id="rId25"/>
    <p:sldId id="1034" r:id="rId26"/>
    <p:sldId id="983" r:id="rId27"/>
    <p:sldId id="992" r:id="rId28"/>
    <p:sldId id="977" r:id="rId29"/>
    <p:sldId id="1033" r:id="rId30"/>
    <p:sldId id="935" r:id="rId31"/>
    <p:sldId id="1028" r:id="rId32"/>
    <p:sldId id="925" r:id="rId33"/>
    <p:sldId id="1029" r:id="rId34"/>
    <p:sldId id="926" r:id="rId35"/>
    <p:sldId id="1030" r:id="rId36"/>
    <p:sldId id="937" r:id="rId37"/>
    <p:sldId id="1027" r:id="rId38"/>
    <p:sldId id="965" r:id="rId39"/>
    <p:sldId id="1036" r:id="rId40"/>
    <p:sldId id="972" r:id="rId41"/>
    <p:sldId id="1021" r:id="rId42"/>
    <p:sldId id="933" r:id="rId43"/>
    <p:sldId id="1035" r:id="rId44"/>
    <p:sldId id="934" r:id="rId45"/>
    <p:sldId id="1016" r:id="rId46"/>
    <p:sldId id="930" r:id="rId47"/>
    <p:sldId id="1017" r:id="rId48"/>
    <p:sldId id="1041" r:id="rId49"/>
    <p:sldId id="1057" r:id="rId50"/>
    <p:sldId id="1042" r:id="rId51"/>
    <p:sldId id="1058" r:id="rId52"/>
    <p:sldId id="1043" r:id="rId53"/>
    <p:sldId id="1059" r:id="rId54"/>
    <p:sldId id="1044" r:id="rId55"/>
    <p:sldId id="1060" r:id="rId56"/>
    <p:sldId id="979" r:id="rId57"/>
    <p:sldId id="1072" r:id="rId58"/>
    <p:sldId id="1051" r:id="rId59"/>
    <p:sldId id="1062" r:id="rId60"/>
    <p:sldId id="1052" r:id="rId61"/>
    <p:sldId id="1063" r:id="rId62"/>
    <p:sldId id="1053" r:id="rId63"/>
    <p:sldId id="1064" r:id="rId64"/>
    <p:sldId id="1050" r:id="rId65"/>
    <p:sldId id="1065" r:id="rId66"/>
    <p:sldId id="1045" r:id="rId67"/>
    <p:sldId id="1066" r:id="rId68"/>
    <p:sldId id="1046" r:id="rId69"/>
    <p:sldId id="1067" r:id="rId70"/>
    <p:sldId id="1047" r:id="rId71"/>
    <p:sldId id="1068" r:id="rId72"/>
    <p:sldId id="1048" r:id="rId73"/>
    <p:sldId id="1069" r:id="rId74"/>
    <p:sldId id="1049" r:id="rId75"/>
    <p:sldId id="1070" r:id="rId76"/>
    <p:sldId id="1054" r:id="rId77"/>
    <p:sldId id="1071" r:id="rId78"/>
    <p:sldId id="1055" r:id="rId79"/>
    <p:sldId id="880" r:id="rId80"/>
  </p:sldIdLst>
  <p:sldSz cx="9906000" cy="6858000" type="A4"/>
  <p:notesSz cx="7102475" cy="9388475"/>
  <p:custDataLst>
    <p:tags r:id="rId8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7">
          <p15:clr>
            <a:srgbClr val="A4A3A4"/>
          </p15:clr>
        </p15:guide>
        <p15:guide id="2" orient="horz" pos="983">
          <p15:clr>
            <a:srgbClr val="A4A3A4"/>
          </p15:clr>
        </p15:guide>
        <p15:guide id="3" orient="horz" pos="3344">
          <p15:clr>
            <a:srgbClr val="A4A3A4"/>
          </p15:clr>
        </p15:guide>
        <p15:guide id="4" pos="3125">
          <p15:clr>
            <a:srgbClr val="A4A3A4"/>
          </p15:clr>
        </p15:guide>
        <p15:guide id="5" pos="172">
          <p15:clr>
            <a:srgbClr val="A4A3A4"/>
          </p15:clr>
        </p15:guide>
        <p15:guide id="6" pos="6068">
          <p15:clr>
            <a:srgbClr val="A4A3A4"/>
          </p15:clr>
        </p15:guide>
        <p15:guide id="7" pos="2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57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unter Taylor" initials="HT" lastIdx="2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loop="1"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7F7F7F"/>
    <a:srgbClr val="A9ACAF"/>
    <a:srgbClr val="FF8A2F"/>
    <a:srgbClr val="157ABA"/>
    <a:srgbClr val="F9C031"/>
    <a:srgbClr val="76C34D"/>
    <a:srgbClr val="008CE3"/>
    <a:srgbClr val="EBF6FC"/>
    <a:srgbClr val="FAC94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849" autoAdjust="0"/>
    <p:restoredTop sz="88600" autoAdjust="0"/>
  </p:normalViewPr>
  <p:slideViewPr>
    <p:cSldViewPr snapToGrid="0">
      <p:cViewPr>
        <p:scale>
          <a:sx n="50" d="100"/>
          <a:sy n="50" d="100"/>
        </p:scale>
        <p:origin x="-2154" y="-768"/>
      </p:cViewPr>
      <p:guideLst>
        <p:guide orient="horz" pos="427"/>
        <p:guide orient="horz" pos="983"/>
        <p:guide orient="horz" pos="3344"/>
        <p:guide pos="3125"/>
        <p:guide pos="172"/>
        <p:guide pos="6068"/>
        <p:guide pos="239"/>
      </p:guideLst>
    </p:cSldViewPr>
  </p:slideViewPr>
  <p:outlineViewPr>
    <p:cViewPr>
      <p:scale>
        <a:sx n="33" d="100"/>
        <a:sy n="33" d="100"/>
      </p:scale>
      <p:origin x="0" y="-13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10"/>
    </p:cViewPr>
  </p:sorterViewPr>
  <p:notesViewPr>
    <p:cSldViewPr snapToGrid="0">
      <p:cViewPr varScale="1">
        <p:scale>
          <a:sx n="67" d="100"/>
          <a:sy n="67" d="100"/>
        </p:scale>
        <p:origin x="-3246" y="-96"/>
      </p:cViewPr>
      <p:guideLst>
        <p:guide orient="horz" pos="2957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commentAuthors" Target="commentAuthor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ags" Target="tags/tag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notesMaster" Target="notesMasters/notesMaster1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40" cy="469199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81" y="0"/>
            <a:ext cx="3077740" cy="469199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167317D-B8A1-4CF1-A571-B552CA71A17B}" type="datetime1">
              <a:rPr lang="en-US"/>
              <a:pPr>
                <a:defRPr/>
              </a:pPr>
              <a:t>4/20/2015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778"/>
            <a:ext cx="3077740" cy="46919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81" y="8917778"/>
            <a:ext cx="3077740" cy="46919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09ECCC7-3E9B-466B-B25E-93229852D35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14547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40" cy="469199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81" y="0"/>
            <a:ext cx="3077740" cy="469199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8E986D-959A-4AF4-B37F-E86F33D41404}" type="datetime1">
              <a:rPr lang="en-US"/>
              <a:pPr>
                <a:defRPr/>
              </a:pPr>
              <a:t>4/20/2015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04850"/>
            <a:ext cx="5086350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639"/>
            <a:ext cx="5681980" cy="4224289"/>
          </a:xfrm>
          <a:prstGeom prst="rect">
            <a:avLst/>
          </a:prstGeom>
        </p:spPr>
        <p:txBody>
          <a:bodyPr vert="horz" lIns="96647" tIns="48324" rIns="96647" bIns="48324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778"/>
            <a:ext cx="3077740" cy="469198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81" y="8917778"/>
            <a:ext cx="3077740" cy="469198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C34F17B-44F2-480A-BDF9-62465734BD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278058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ＭＳ Ｐゴシック" pitchFamily="12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3692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30695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11312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94610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8156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1964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93178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80824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245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www.thinkstockphotos.com</a:t>
            </a:r>
            <a:r>
              <a:rPr lang="en-US" dirty="0" smtClean="0"/>
              <a:t>/image/stock-photo-woman-waits-for-bicycle-traffic-to-pass/153382225/</a:t>
            </a:r>
            <a:r>
              <a:rPr lang="en-US" dirty="0" err="1" smtClean="0"/>
              <a:t>popup?sq</a:t>
            </a:r>
            <a:r>
              <a:rPr lang="en-US" dirty="0" smtClean="0"/>
              <a:t>=biking%20in%20traffic/f=CPHX/s=</a:t>
            </a:r>
            <a:r>
              <a:rPr lang="en-US" dirty="0" err="1" smtClean="0"/>
              <a:t>DynamicRank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9770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437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50917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2664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7306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66438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1084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46644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9357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70531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75626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04581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9697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9315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07226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13625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2958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9963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2745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8589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41969693-8F47-4071-8CFE-5409C447EC3B}" type="datetimeFigureOut">
              <a:rPr lang="en-US" smtClean="0"/>
              <a:pPr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AEB2-A252-41F0-9083-208805A53E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438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423972" y="626227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13222" y="626227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Y-HTI-0011_Go_PPT_Template_Slides_REV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07174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Y-HTI-0011_Go_PPT_Template_Slides1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952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9878" y="3170481"/>
            <a:ext cx="5966244" cy="5170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3200" b="1" kern="1200" dirty="0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GoHillsborough_NoTag_FI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" y="6239677"/>
            <a:ext cx="1600200" cy="491443"/>
          </a:xfrm>
          <a:prstGeom prst="rect">
            <a:avLst/>
          </a:prstGeom>
        </p:spPr>
      </p:pic>
      <p:pic>
        <p:nvPicPr>
          <p:cNvPr id="11" name="Picture 10" descr="GoHillsborough_Web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9" y="6239677"/>
            <a:ext cx="1142995" cy="1696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82332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Y-HTI-0011_Go_PPT_Template_Slides1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69878" y="3170481"/>
            <a:ext cx="5966244" cy="5170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3200" b="1" kern="1200" dirty="0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GoHillsborough_NoTag_FI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" y="6239677"/>
            <a:ext cx="1600200" cy="491443"/>
          </a:xfrm>
          <a:prstGeom prst="rect">
            <a:avLst/>
          </a:prstGeom>
        </p:spPr>
      </p:pic>
      <p:pic>
        <p:nvPicPr>
          <p:cNvPr id="9" name="Picture 8" descr="GoHillsborough_Web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9" y="6239677"/>
            <a:ext cx="1142995" cy="1696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20434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Y-HTI-0011_Go_PPT_Template_Slides1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9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69878" y="3170481"/>
            <a:ext cx="5966244" cy="5170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3200" b="1" kern="1200" dirty="0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GoHillsborough_NoTag_FI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" y="6239677"/>
            <a:ext cx="1600200" cy="491443"/>
          </a:xfrm>
          <a:prstGeom prst="rect">
            <a:avLst/>
          </a:prstGeom>
        </p:spPr>
      </p:pic>
      <p:pic>
        <p:nvPicPr>
          <p:cNvPr id="9" name="Picture 8" descr="GoHillsborough_Web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9" y="6239677"/>
            <a:ext cx="1142995" cy="1696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7760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Y-HTI-0011_Go_PPT_Template_Slides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95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588" y="774700"/>
            <a:ext cx="9601200" cy="9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17" y="245457"/>
            <a:ext cx="9334500" cy="42212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 smtClean="0">
                <a:sym typeface="Arial" charset="0"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831" y="1001171"/>
            <a:ext cx="4503600" cy="461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50000"/>
              </a:lnSpc>
              <a:spcBef>
                <a:spcPts val="0"/>
              </a:spcBef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28588" y="774700"/>
            <a:ext cx="9601200" cy="9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GoHillsborough_NoTag_FI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" y="6239677"/>
            <a:ext cx="1600200" cy="491443"/>
          </a:xfrm>
          <a:prstGeom prst="rect">
            <a:avLst/>
          </a:prstGeom>
        </p:spPr>
      </p:pic>
      <p:pic>
        <p:nvPicPr>
          <p:cNvPr id="14" name="Picture 13" descr="GoHillsborough_Web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9" y="6239677"/>
            <a:ext cx="1142995" cy="169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EY-HTI-0011_Go_PPT_Template_Slides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952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588" y="968375"/>
            <a:ext cx="9601200" cy="7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17" y="245457"/>
            <a:ext cx="9334500" cy="70707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8CC2"/>
                </a:solidFill>
              </a:defRPr>
            </a:lvl1pPr>
          </a:lstStyle>
          <a:p>
            <a:r>
              <a:rPr lang="en-US" dirty="0" smtClean="0">
                <a:sym typeface="Arial" charset="0"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831" y="1277965"/>
            <a:ext cx="4503600" cy="461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50000"/>
              </a:lnSpc>
              <a:spcBef>
                <a:spcPts val="0"/>
              </a:spcBef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88" y="968375"/>
            <a:ext cx="9601200" cy="7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GoHillsborough_NoTag_FI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" y="6239677"/>
            <a:ext cx="1600200" cy="491443"/>
          </a:xfrm>
          <a:prstGeom prst="rect">
            <a:avLst/>
          </a:prstGeom>
        </p:spPr>
      </p:pic>
      <p:pic>
        <p:nvPicPr>
          <p:cNvPr id="12" name="Picture 11" descr="GoHillsborough_Web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9" y="6239677"/>
            <a:ext cx="1142995" cy="169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Y-HTI-0011_Go_PPT_Template_Slides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952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588" y="968375"/>
            <a:ext cx="9601200" cy="7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17" y="245457"/>
            <a:ext cx="9334500" cy="70707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8CC2"/>
                </a:solidFill>
              </a:defRPr>
            </a:lvl1pPr>
          </a:lstStyle>
          <a:p>
            <a:r>
              <a:rPr lang="en-US" dirty="0" smtClean="0">
                <a:sym typeface="Arial" charset="0"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831" y="1277965"/>
            <a:ext cx="4503600" cy="461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50000"/>
              </a:lnSpc>
              <a:spcBef>
                <a:spcPts val="0"/>
              </a:spcBef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88" y="968375"/>
            <a:ext cx="9601200" cy="7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GoHillsborough_NoTag_FI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" y="6239677"/>
            <a:ext cx="1600200" cy="491443"/>
          </a:xfrm>
          <a:prstGeom prst="rect">
            <a:avLst/>
          </a:prstGeom>
        </p:spPr>
      </p:pic>
      <p:pic>
        <p:nvPicPr>
          <p:cNvPr id="12" name="Picture 11" descr="GoHillsborough_Web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9" y="6239677"/>
            <a:ext cx="1142995" cy="1696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478560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9300048" y="6545575"/>
            <a:ext cx="605952" cy="2484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fld id="{A4AB7648-CDE9-BC4C-87DD-0507CBCD0CFC}" type="slidenum">
              <a:rPr lang="en-US" sz="1000" b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01635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Hillsborough_NoTag_F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" y="6239677"/>
            <a:ext cx="1600200" cy="491443"/>
          </a:xfrm>
          <a:prstGeom prst="rect">
            <a:avLst/>
          </a:prstGeom>
        </p:spPr>
      </p:pic>
      <p:pic>
        <p:nvPicPr>
          <p:cNvPr id="6" name="Picture 5" descr="GoHillsborough_We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9" y="6239677"/>
            <a:ext cx="1142995" cy="1696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</p:sldLayoutIdLst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127" charset="-128"/>
          <a:cs typeface="ＭＳ Ｐゴシック" pitchFamily="127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127" charset="0"/>
        <a:buChar char="•"/>
        <a:defRPr sz="3200" kern="1200">
          <a:solidFill>
            <a:schemeClr val="tx1"/>
          </a:solidFill>
          <a:latin typeface="+mn-lt"/>
          <a:ea typeface="ＭＳ Ｐゴシック" pitchFamily="127" charset="-128"/>
          <a:cs typeface="ＭＳ Ｐゴシック" pitchFamily="127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127" charset="0"/>
        <a:buChar char="–"/>
        <a:defRPr sz="2800" kern="120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127" charset="0"/>
        <a:buChar char="•"/>
        <a:defRPr sz="2400" kern="120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127" charset="0"/>
        <a:buChar char="–"/>
        <a:defRPr sz="2000" kern="120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127" charset="0"/>
        <a:buChar char="»"/>
        <a:defRPr sz="2000" kern="120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223375" y="6492875"/>
            <a:ext cx="552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636CE03-4C3A-49E2-9761-1029C0433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85" r:id="rId5"/>
    <p:sldLayoutId id="2147483986" r:id="rId6"/>
    <p:sldLayoutId id="2147483993" r:id="rId7"/>
    <p:sldLayoutId id="2147483994" r:id="rId8"/>
    <p:sldLayoutId id="2147483995" r:id="rId9"/>
  </p:sldLayoutIdLst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0878E2"/>
          </a:solidFill>
          <a:latin typeface="Arial"/>
          <a:ea typeface="ＭＳ Ｐゴシック" pitchFamily="127" charset="-128"/>
          <a:cs typeface="ＭＳ Ｐゴシック" pitchFamily="12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878E2"/>
          </a:solidFill>
          <a:latin typeface="Arial" pitchFamily="127" charset="0"/>
          <a:ea typeface="ＭＳ Ｐゴシック" pitchFamily="127" charset="-128"/>
          <a:cs typeface="ＭＳ Ｐゴシック" pitchFamily="12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878E2"/>
          </a:solidFill>
          <a:latin typeface="Arial" pitchFamily="127" charset="0"/>
          <a:ea typeface="ＭＳ Ｐゴシック" pitchFamily="127" charset="-128"/>
          <a:cs typeface="ＭＳ Ｐゴシック" pitchFamily="12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878E2"/>
          </a:solidFill>
          <a:latin typeface="Arial" pitchFamily="127" charset="0"/>
          <a:ea typeface="ＭＳ Ｐゴシック" pitchFamily="127" charset="-128"/>
          <a:cs typeface="ＭＳ Ｐゴシック" pitchFamily="12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878E2"/>
          </a:solidFill>
          <a:latin typeface="Arial" pitchFamily="127" charset="0"/>
          <a:ea typeface="ＭＳ Ｐゴシック" pitchFamily="127" charset="-128"/>
          <a:cs typeface="ＭＳ Ｐゴシック" pitchFamily="12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Book Antiqu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Book Antiqu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Book Antiqu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Book Antiqua" pitchFamily="18" charset="0"/>
        </a:defRPr>
      </a:lvl9pPr>
    </p:titleStyle>
    <p:bodyStyle>
      <a:lvl1pPr marL="182563" indent="-182563" algn="l" rtl="0" eaLnBrk="1" fontAlgn="base" hangingPunct="1">
        <a:spcBef>
          <a:spcPts val="1925"/>
        </a:spcBef>
        <a:spcAft>
          <a:spcPct val="0"/>
        </a:spcAft>
        <a:buFont typeface="Wingdings" pitchFamily="127" charset="2"/>
        <a:buChar char="§"/>
        <a:defRPr sz="1600" kern="1200">
          <a:solidFill>
            <a:srgbClr val="666666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1pPr>
      <a:lvl2pPr marL="355600" indent="-171450" algn="l" rtl="0" eaLnBrk="1" fontAlgn="base" hangingPunct="1">
        <a:lnSpc>
          <a:spcPct val="90000"/>
        </a:lnSpc>
        <a:spcBef>
          <a:spcPts val="763"/>
        </a:spcBef>
        <a:spcAft>
          <a:spcPct val="0"/>
        </a:spcAft>
        <a:buFont typeface="Arial" pitchFamily="127" charset="0"/>
        <a:buChar char="–"/>
        <a:defRPr sz="1600" kern="1200">
          <a:solidFill>
            <a:srgbClr val="666666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2pPr>
      <a:lvl3pPr marL="538163" indent="-180975" algn="l" rtl="0" eaLnBrk="1" fontAlgn="base" hangingPunct="1">
        <a:lnSpc>
          <a:spcPct val="90000"/>
        </a:lnSpc>
        <a:spcBef>
          <a:spcPts val="763"/>
        </a:spcBef>
        <a:spcAft>
          <a:spcPct val="0"/>
        </a:spcAft>
        <a:buFont typeface="Arial" pitchFamily="127" charset="0"/>
        <a:buChar char="•"/>
        <a:defRPr sz="1600" kern="1200">
          <a:solidFill>
            <a:srgbClr val="666666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3pPr>
      <a:lvl4pPr marL="719138" indent="-180975" algn="l" rtl="0" eaLnBrk="1" fontAlgn="base" hangingPunct="1">
        <a:lnSpc>
          <a:spcPct val="90000"/>
        </a:lnSpc>
        <a:spcBef>
          <a:spcPts val="763"/>
        </a:spcBef>
        <a:spcAft>
          <a:spcPct val="0"/>
        </a:spcAft>
        <a:buFont typeface="Arial" pitchFamily="127" charset="0"/>
        <a:buChar char="–"/>
        <a:defRPr sz="1600" kern="1200">
          <a:solidFill>
            <a:srgbClr val="666666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4pPr>
      <a:lvl5pPr marL="898525" indent="-179388" algn="l" rtl="0" eaLnBrk="1" fontAlgn="base" hangingPunct="1">
        <a:lnSpc>
          <a:spcPct val="90000"/>
        </a:lnSpc>
        <a:spcBef>
          <a:spcPts val="763"/>
        </a:spcBef>
        <a:spcAft>
          <a:spcPct val="0"/>
        </a:spcAft>
        <a:buFont typeface="Arial" pitchFamily="127" charset="0"/>
        <a:buChar char="•"/>
        <a:defRPr sz="1600" kern="1200">
          <a:solidFill>
            <a:srgbClr val="666666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Hillsborough_NoTag_F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" y="6239677"/>
            <a:ext cx="1600200" cy="491443"/>
          </a:xfrm>
          <a:prstGeom prst="rect">
            <a:avLst/>
          </a:prstGeom>
        </p:spPr>
      </p:pic>
      <p:pic>
        <p:nvPicPr>
          <p:cNvPr id="5" name="Picture 4" descr="GoHillsborough_We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9" y="6239677"/>
            <a:ext cx="1142995" cy="1696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</p:sldLayoutIdLst>
  <mc:AlternateContent xmlns:mc="http://schemas.openxmlformats.org/markup-compatibility/2006">
    <mc:Choice xmlns="" xmlns:p14="http://schemas.microsoft.com/office/powerpoint/2010/main" Requires="p14">
      <p:transition spd="slow" p14:dur="3000"/>
    </mc:Choice>
    <mc:Fallback>
      <p:transition spd="slow"/>
    </mc:Fallback>
  </mc:AlternateConten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127" charset="-128"/>
          <a:cs typeface="ＭＳ Ｐゴシック" pitchFamily="127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27" charset="0"/>
          <a:ea typeface="ＭＳ Ｐゴシック" pitchFamily="127" charset="-128"/>
          <a:cs typeface="ＭＳ Ｐゴシック" pitchFamily="127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127" charset="0"/>
        <a:buChar char="•"/>
        <a:defRPr sz="3200" kern="1200">
          <a:solidFill>
            <a:schemeClr val="tx1"/>
          </a:solidFill>
          <a:latin typeface="+mn-lt"/>
          <a:ea typeface="ＭＳ Ｐゴシック" pitchFamily="127" charset="-128"/>
          <a:cs typeface="ＭＳ Ｐゴシック" pitchFamily="127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127" charset="0"/>
        <a:buChar char="–"/>
        <a:defRPr sz="2800" kern="120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127" charset="0"/>
        <a:buChar char="•"/>
        <a:defRPr sz="2400" kern="120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127" charset="0"/>
        <a:buChar char="–"/>
        <a:defRPr sz="2000" kern="120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127" charset="0"/>
        <a:buChar char="»"/>
        <a:defRPr sz="2000" kern="120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 bwMode="auto">
          <a:xfrm>
            <a:off x="2756251" y="2289726"/>
            <a:ext cx="5153753" cy="273466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878E2"/>
                </a:solidFill>
                <a:latin typeface="Arial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878E2"/>
                </a:solidFill>
                <a:latin typeface="Arial" pitchFamily="127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878E2"/>
                </a:solidFill>
                <a:latin typeface="Arial" pitchFamily="127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878E2"/>
                </a:solidFill>
                <a:latin typeface="Arial" pitchFamily="127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878E2"/>
                </a:solidFill>
                <a:latin typeface="Arial" pitchFamily="127" charset="0"/>
                <a:ea typeface="ＭＳ Ｐゴシック" pitchFamily="127" charset="-128"/>
                <a:cs typeface="ＭＳ Ｐゴシック" pitchFamily="12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2"/>
                </a:solidFill>
                <a:latin typeface="Arial" pitchFamily="127" charset="0"/>
              </a:rPr>
              <a:t>UNDERSTANDING ISSUES, EXPLORING OPTIONS &amp; MAKING CHOICES</a:t>
            </a:r>
          </a:p>
        </p:txBody>
      </p:sp>
    </p:spTree>
    <p:extLst>
      <p:ext uri="{BB962C8B-B14F-4D97-AF65-F5344CB8AC3E}">
        <p14:creationId xmlns="" xmlns:p14="http://schemas.microsoft.com/office/powerpoint/2010/main" val="2311183003"/>
      </p:ext>
    </p:extLst>
  </p:cSld>
  <p:clrMapOvr>
    <a:masterClrMapping/>
  </p:clrMapOvr>
  <p:transition advTm="1763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699657"/>
            <a:ext cx="5966244" cy="987863"/>
          </a:xfrm>
        </p:spPr>
        <p:txBody>
          <a:bodyPr/>
          <a:lstStyle/>
          <a:p>
            <a:pPr algn="ctr"/>
            <a:r>
              <a:rPr lang="en-US" dirty="0" smtClean="0"/>
              <a:t>WE WILL HAVE 1.8 MILLION PEOPLE LIVING HERE BY 2040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7567054"/>
      </p:ext>
    </p:extLst>
  </p:cSld>
  <p:clrMapOvr>
    <a:masterClrMapping/>
  </p:clrMapOvr>
  <p:transition advTm="6724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885243"/>
            <a:ext cx="5966244" cy="802277"/>
          </a:xfrm>
        </p:spPr>
        <p:txBody>
          <a:bodyPr/>
          <a:lstStyle/>
          <a:p>
            <a:pPr algn="ctr"/>
            <a:r>
              <a:rPr lang="en-US" dirty="0" smtClean="0"/>
              <a:t>THAT IS EQUIVALENT</a:t>
            </a:r>
            <a:r>
              <a:rPr lang="en-US" sz="1800" dirty="0" smtClean="0"/>
              <a:t> </a:t>
            </a:r>
            <a:r>
              <a:rPr lang="en-US" dirty="0" smtClean="0"/>
              <a:t>TO ALMOST 2 MORE TAMPAs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55635087"/>
      </p:ext>
    </p:extLst>
  </p:cSld>
  <p:clrMapOvr>
    <a:masterClrMapping/>
  </p:clrMapOvr>
  <p:transition advTm="6380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260"/>
            <a:ext cx="10058400" cy="7543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01318056"/>
      </p:ext>
    </p:extLst>
  </p:cSld>
  <p:clrMapOvr>
    <a:masterClrMapping/>
  </p:clrMapOvr>
  <p:transition advTm="4493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476871"/>
            <a:ext cx="5966244" cy="1210650"/>
          </a:xfrm>
        </p:spPr>
        <p:txBody>
          <a:bodyPr/>
          <a:lstStyle/>
          <a:p>
            <a:pPr algn="ctr"/>
            <a:r>
              <a:rPr lang="en-US" dirty="0" smtClean="0"/>
              <a:t>HILLSBOROUGH COUNTY HAS MORE </a:t>
            </a:r>
            <a:r>
              <a:rPr lang="en-US" smtClean="0"/>
              <a:t>THAN 12,000 </a:t>
            </a:r>
            <a:r>
              <a:rPr lang="en-US" dirty="0" smtClean="0"/>
              <a:t>MILES OF ROADS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7067270"/>
      </p:ext>
    </p:extLst>
  </p:cSld>
  <p:clrMapOvr>
    <a:masterClrMapping/>
  </p:clrMapOvr>
  <p:transition advTm="6427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082" b="4082"/>
          <a:stretch/>
        </p:blipFill>
        <p:spPr bwMode="auto">
          <a:xfrm>
            <a:off x="-46832" y="0"/>
            <a:ext cx="99568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4399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441359"/>
            <a:ext cx="8877300" cy="2016341"/>
          </a:xfrm>
        </p:spPr>
        <p:txBody>
          <a:bodyPr/>
          <a:lstStyle/>
          <a:p>
            <a:pPr algn="ctr"/>
            <a:r>
              <a:rPr lang="en-US" dirty="0" smtClean="0"/>
              <a:t>THAT’S A GIANT LOOP AROUND AMERICA – </a:t>
            </a:r>
            <a:r>
              <a:rPr lang="en-US" dirty="0"/>
              <a:t>FROM </a:t>
            </a:r>
            <a:r>
              <a:rPr lang="en-US" cap="all" dirty="0"/>
              <a:t>Miami to Boston to Chicago to </a:t>
            </a:r>
            <a:r>
              <a:rPr lang="en-US" cap="all" dirty="0" smtClean="0"/>
              <a:t>Anchorage to </a:t>
            </a:r>
            <a:r>
              <a:rPr lang="en-US" cap="all" dirty="0"/>
              <a:t>Seattle to San Diego to New Orleans to Tampa</a:t>
            </a:r>
          </a:p>
        </p:txBody>
      </p:sp>
    </p:spTree>
    <p:extLst>
      <p:ext uri="{BB962C8B-B14F-4D97-AF65-F5344CB8AC3E}">
        <p14:creationId xmlns="" xmlns:p14="http://schemas.microsoft.com/office/powerpoint/2010/main" val="486914936"/>
      </p:ext>
    </p:extLst>
  </p:cSld>
  <p:clrMapOvr>
    <a:masterClrMapping/>
  </p:clrMapOvr>
  <p:transition advTm="10015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2362" y="361950"/>
            <a:ext cx="7810989" cy="6076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4727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649" y="2380011"/>
            <a:ext cx="5966244" cy="1219528"/>
          </a:xfrm>
        </p:spPr>
        <p:txBody>
          <a:bodyPr/>
          <a:lstStyle/>
          <a:p>
            <a:pPr algn="ctr"/>
            <a:r>
              <a:rPr lang="en-US" dirty="0" smtClean="0"/>
              <a:t>OUR COMMUNITY HAS INVESTED $1.3B IN TRANSPORTATION OVER THE LAST 20 YEARS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02718500"/>
      </p:ext>
    </p:extLst>
  </p:cSld>
  <p:clrMapOvr>
    <a:masterClrMapping/>
  </p:clrMapOvr>
  <p:transition advTm="6708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239" r="5499"/>
          <a:stretch/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4726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689935"/>
            <a:ext cx="5966244" cy="997586"/>
          </a:xfrm>
        </p:spPr>
        <p:txBody>
          <a:bodyPr/>
          <a:lstStyle/>
          <a:p>
            <a:pPr algn="ctr"/>
            <a:r>
              <a:rPr lang="en-US" dirty="0" smtClean="0"/>
              <a:t>THE COUNTY USED OVER 50% OF ITS CIT DOLLARS ON TRANSPORTATION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77574248"/>
      </p:ext>
    </p:extLst>
  </p:cSld>
  <p:clrMapOvr>
    <a:masterClrMapping/>
  </p:clrMapOvr>
  <p:transition advTm="6662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005" y="2852800"/>
            <a:ext cx="5966244" cy="1050852"/>
          </a:xfrm>
        </p:spPr>
        <p:txBody>
          <a:bodyPr/>
          <a:lstStyle/>
          <a:p>
            <a:pPr algn="ctr"/>
            <a:r>
              <a:rPr lang="en-US" dirty="0" smtClean="0"/>
              <a:t>HILLSBOROUGH IS A </a:t>
            </a:r>
            <a:r>
              <a:rPr lang="en-US" i="1" dirty="0" smtClean="0"/>
              <a:t>REALLY</a:t>
            </a:r>
            <a:r>
              <a:rPr lang="en-US" dirty="0" smtClean="0"/>
              <a:t> BIG COUNTY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9887612"/>
      </p:ext>
    </p:extLst>
  </p:cSld>
  <p:clrMapOvr>
    <a:masterClrMapping/>
  </p:clrMapOvr>
  <p:transition advTm="4555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Cr-sbs2011\client folders\LEY\LEY-HTI\Graphic Assets\Hills pics\DSC096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31682174"/>
      </p:ext>
    </p:extLst>
  </p:cSld>
  <p:clrMapOvr>
    <a:masterClrMapping/>
  </p:clrMapOvr>
  <p:transition advTm="5163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649" y="2735052"/>
            <a:ext cx="5966244" cy="517039"/>
          </a:xfrm>
        </p:spPr>
        <p:txBody>
          <a:bodyPr/>
          <a:lstStyle/>
          <a:p>
            <a:pPr algn="ctr"/>
            <a:r>
              <a:rPr lang="en-US" dirty="0" smtClean="0"/>
              <a:t>TAMPA INVESTED 20% OF ITS CIT FUNDS  IN TRANSPORTATION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99174894"/>
      </p:ext>
    </p:extLst>
  </p:cSld>
  <p:clrMapOvr>
    <a:masterClrMapping/>
  </p:clrMapOvr>
  <p:transition advTm="7129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Cr-sbs2011\client folders\LEY\LEY-HTI\Graphic Assets\Hills pics\Tampa-traffic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462"/>
          <a:stretch/>
        </p:blipFill>
        <p:spPr bwMode="auto">
          <a:xfrm>
            <a:off x="-1" y="0"/>
            <a:ext cx="990600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5007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568" y="2428968"/>
            <a:ext cx="5966244" cy="1210650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</a:rPr>
              <a:t>OUR TRANSPORTATION INFRASTRUCTURE IS BECOMING INCREASINGLY DIFFICULT TO MAINTAIN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4956923"/>
      </p:ext>
    </p:extLst>
  </p:cSld>
  <p:clrMapOvr>
    <a:masterClrMapping/>
  </p:clrMapOvr>
  <p:transition advTm="8284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Cr-sbs2011\client folders\LEY\LEY-HTI\Graphic Assets\Hills pics\potho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1077"/>
            <a:ext cx="9906000" cy="98831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4494030"/>
      </p:ext>
    </p:extLst>
  </p:cSld>
  <p:clrMapOvr>
    <a:masterClrMapping/>
  </p:clrMapOvr>
  <p:transition advTm="4118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02" y="2918184"/>
            <a:ext cx="5966244" cy="598409"/>
          </a:xfrm>
        </p:spPr>
        <p:txBody>
          <a:bodyPr/>
          <a:lstStyle/>
          <a:p>
            <a:pPr algn="ctr"/>
            <a:r>
              <a:rPr lang="en-US" dirty="0" smtClean="0"/>
              <a:t>WE ARE FACING $750M IN MAINTENANCE NEEDS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64985288"/>
      </p:ext>
    </p:extLst>
  </p:cSld>
  <p:clrMapOvr>
    <a:masterClrMapping/>
  </p:clrMapOvr>
  <p:transition advTm="5975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45660" y="-1"/>
            <a:ext cx="10304059" cy="68693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5366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610035"/>
            <a:ext cx="5966244" cy="1077485"/>
          </a:xfrm>
        </p:spPr>
        <p:txBody>
          <a:bodyPr/>
          <a:lstStyle/>
          <a:p>
            <a:pPr algn="ctr"/>
            <a:r>
              <a:rPr lang="en-US" dirty="0" smtClean="0"/>
              <a:t>OUR ROADS &amp; INTERSECTIONS ARE STILL FAILING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44803460"/>
      </p:ext>
    </p:extLst>
  </p:cSld>
  <p:clrMapOvr>
    <a:masterClrMapping/>
  </p:clrMapOvr>
  <p:transition advTm="6209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Cr-sbs2011\client folders\LEY\LEY-HTI\Graphic Assets\Hills pics\DSC0979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704"/>
          <a:stretch/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6053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828" y="2876408"/>
            <a:ext cx="5966244" cy="517039"/>
          </a:xfrm>
        </p:spPr>
        <p:txBody>
          <a:bodyPr/>
          <a:lstStyle/>
          <a:p>
            <a:pPr algn="ctr"/>
            <a:r>
              <a:rPr lang="en-US" dirty="0" smtClean="0"/>
              <a:t>HART IS UNABLE TO EXPAND SERVICES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46981371"/>
      </p:ext>
    </p:extLst>
  </p:cSld>
  <p:clrMapOvr>
    <a:masterClrMapping/>
  </p:clrMapOvr>
  <p:transition advTm="5835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htaylor.ROBERTSCOMM\Dropbox\Desktop\Google Maps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384" t="11726" r="31444" b="15056"/>
          <a:stretch/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4727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0556" b="23451"/>
          <a:stretch/>
        </p:blipFill>
        <p:spPr bwMode="auto">
          <a:xfrm>
            <a:off x="0" y="0"/>
            <a:ext cx="9940636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4478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633" y="2171457"/>
            <a:ext cx="5966244" cy="1309890"/>
          </a:xfrm>
        </p:spPr>
        <p:txBody>
          <a:bodyPr/>
          <a:lstStyle/>
          <a:p>
            <a:pPr algn="ctr"/>
            <a:r>
              <a:rPr lang="en-US" dirty="0" smtClean="0"/>
              <a:t>FLORIDA STATE LAW RECENTLY CHANGED &amp; DEVELOPERS DON’T HAVE TO HELP PAY FOR BACKLOG ANYMORE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23564040"/>
      </p:ext>
    </p:extLst>
  </p:cSld>
  <p:clrMapOvr>
    <a:masterClrMapping/>
  </p:clrMapOvr>
  <p:transition advTm="9500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54601" y="0"/>
            <a:ext cx="10308294" cy="68581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3619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432482"/>
            <a:ext cx="5966244" cy="1255038"/>
          </a:xfrm>
        </p:spPr>
        <p:txBody>
          <a:bodyPr/>
          <a:lstStyle/>
          <a:p>
            <a:pPr algn="ctr"/>
            <a:r>
              <a:rPr lang="en-US" dirty="0" smtClean="0"/>
              <a:t>GAS TAXES ARE A SLOW GROWING SOURCE OF REVENUE &amp; THEY HAVEN’T KEPT PACE WITH COSTS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27780385"/>
      </p:ext>
    </p:extLst>
  </p:cSld>
  <p:clrMapOvr>
    <a:masterClrMapping/>
  </p:clrMapOvr>
  <p:transition advTm="7956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10835636" cy="72237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81160668"/>
      </p:ext>
    </p:extLst>
  </p:cSld>
  <p:clrMapOvr>
    <a:masterClrMapping/>
  </p:clrMapOvr>
  <p:transition advTm="5414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230" y="2827740"/>
            <a:ext cx="5966244" cy="1050853"/>
          </a:xfrm>
        </p:spPr>
        <p:txBody>
          <a:bodyPr/>
          <a:lstStyle/>
          <a:p>
            <a:pPr algn="ctr"/>
            <a:r>
              <a:rPr lang="en-US" dirty="0" smtClean="0"/>
              <a:t>WE ARE FACING A DECLINE IN OUR QUALITY OF LIFE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65298396"/>
      </p:ext>
    </p:extLst>
  </p:cSld>
  <p:clrMapOvr>
    <a:masterClrMapping/>
  </p:clrMapOvr>
  <p:transition advTm="5757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52"/>
            <a:ext cx="10286997" cy="68570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4571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956265"/>
            <a:ext cx="5966244" cy="731256"/>
          </a:xfrm>
        </p:spPr>
        <p:txBody>
          <a:bodyPr/>
          <a:lstStyle/>
          <a:p>
            <a:pPr algn="ctr"/>
            <a:r>
              <a:rPr lang="en-US" dirty="0" smtClean="0"/>
              <a:t>THE LONGER WE WAIT, THE WORSE IT GETS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59670096"/>
      </p:ext>
    </p:extLst>
  </p:cSld>
  <p:clrMapOvr>
    <a:masterClrMapping/>
  </p:clrMapOvr>
  <p:transition advTm="5990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\\Cr-sbs2011\client folders\LEY\LEY-HTI\Graphic Assets\GOHillsborough_Photos\17879363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8574" b="5063"/>
          <a:stretch/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0264038"/>
      </p:ext>
    </p:extLst>
  </p:cSld>
  <p:clrMapOvr>
    <a:masterClrMapping/>
  </p:clrMapOvr>
  <p:transition advTm="4337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947387"/>
            <a:ext cx="5966244" cy="740134"/>
          </a:xfrm>
        </p:spPr>
        <p:txBody>
          <a:bodyPr/>
          <a:lstStyle/>
          <a:p>
            <a:pPr algn="ctr"/>
            <a:r>
              <a:rPr lang="en-US" dirty="0" smtClean="0"/>
              <a:t>THE WORSE IT GETS, THE MORE IT COSTS.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4811004"/>
      </p:ext>
    </p:extLst>
  </p:cSld>
  <p:clrMapOvr>
    <a:masterClrMapping/>
  </p:clrMapOvr>
  <p:transition advTm="4914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505" y="2890900"/>
            <a:ext cx="5966244" cy="1050852"/>
          </a:xfrm>
        </p:spPr>
        <p:txBody>
          <a:bodyPr/>
          <a:lstStyle/>
          <a:p>
            <a:pPr algn="ctr"/>
            <a:r>
              <a:rPr lang="en-US" dirty="0" smtClean="0"/>
              <a:t>WE ARE AS BIG AS </a:t>
            </a:r>
            <a:br>
              <a:rPr lang="en-US" dirty="0" smtClean="0"/>
            </a:br>
            <a:r>
              <a:rPr lang="en-US" dirty="0" smtClean="0"/>
              <a:t>RHODE ISLAND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83136459"/>
      </p:ext>
    </p:extLst>
  </p:cSld>
  <p:clrMapOvr>
    <a:masterClrMapping/>
  </p:clrMapOvr>
  <p:transition advTm="4352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694" t="15556" r="20387" b="13778"/>
          <a:stretch/>
        </p:blipFill>
        <p:spPr bwMode="auto">
          <a:xfrm>
            <a:off x="-19050" y="0"/>
            <a:ext cx="9925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5195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264" y="2664453"/>
            <a:ext cx="5966244" cy="517039"/>
          </a:xfrm>
        </p:spPr>
        <p:txBody>
          <a:bodyPr/>
          <a:lstStyle/>
          <a:p>
            <a:pPr algn="ctr"/>
            <a:r>
              <a:rPr lang="en-US" dirty="0" smtClean="0"/>
              <a:t>THE TIME HAS COME TO ADDRESS OUR TRANSPORTATION CRISIS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8077196"/>
      </p:ext>
    </p:extLst>
  </p:cSld>
  <p:clrMapOvr>
    <a:masterClrMapping/>
  </p:clrMapOvr>
  <p:transition advTm="5959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7" y="0"/>
            <a:ext cx="999040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5195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637322"/>
            <a:ext cx="5966244" cy="1732547"/>
          </a:xfrm>
        </p:spPr>
        <p:txBody>
          <a:bodyPr/>
          <a:lstStyle/>
          <a:p>
            <a:pPr algn="ctr"/>
            <a:r>
              <a:rPr lang="en-US" dirty="0" smtClean="0"/>
              <a:t>EMERGING CONSENSUS ON COMMUNITY-WIDE PRIORITIES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6251235"/>
      </p:ext>
    </p:extLst>
  </p:cSld>
  <p:clrMapOvr>
    <a:masterClrMapping/>
  </p:clrMapOvr>
  <p:transition spd="slow" advTm="5881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nkstockPhotos-17738700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86488" cy="69243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82187148"/>
      </p:ext>
    </p:extLst>
  </p:cSld>
  <p:clrMapOvr>
    <a:masterClrMapping/>
  </p:clrMapOvr>
  <p:transition spd="slow" advTm="5132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2" y="2396691"/>
            <a:ext cx="9066998" cy="2184934"/>
          </a:xfrm>
        </p:spPr>
        <p:txBody>
          <a:bodyPr/>
          <a:lstStyle/>
          <a:p>
            <a:pPr algn="ctr"/>
            <a:r>
              <a:rPr lang="en-US" dirty="0" smtClean="0"/>
              <a:t>COMMUNITY-WIDE PRIORITY #1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MAINTENANCE AND RESURFACING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00177609"/>
      </p:ext>
    </p:extLst>
  </p:cSld>
  <p:clrMapOvr>
    <a:masterClrMapping/>
  </p:clrMapOvr>
  <p:transition spd="slow" advTm="5975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nkstockPhotos-10073008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3" y="-1"/>
            <a:ext cx="10409166" cy="69138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4305140"/>
      </p:ext>
    </p:extLst>
  </p:cSld>
  <p:clrMapOvr>
    <a:masterClrMapping/>
  </p:clrMapOvr>
  <p:transition spd="slow" advTm="4384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334" y="2415942"/>
            <a:ext cx="9147302" cy="1848050"/>
          </a:xfrm>
        </p:spPr>
        <p:txBody>
          <a:bodyPr/>
          <a:lstStyle/>
          <a:p>
            <a:pPr algn="ctr"/>
            <a:r>
              <a:rPr lang="en-US" dirty="0" smtClean="0"/>
              <a:t>COMMUNITY-WIDE PRIORITY #2 - #3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BOTH ROADS &amp; TRANSIT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77236162"/>
      </p:ext>
    </p:extLst>
  </p:cSld>
  <p:clrMapOvr>
    <a:masterClrMapping/>
  </p:clrMapOvr>
  <p:transition spd="slow" advTm="5819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nkstockPhotos-46681624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25" y="-45352"/>
            <a:ext cx="10454523" cy="69690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5100789"/>
      </p:ext>
    </p:extLst>
  </p:cSld>
  <p:clrMapOvr>
    <a:masterClrMapping/>
  </p:clrMapOvr>
  <p:transition spd="slow" advTm="4665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644" y="2714324"/>
            <a:ext cx="8681988" cy="1848051"/>
          </a:xfrm>
        </p:spPr>
        <p:txBody>
          <a:bodyPr/>
          <a:lstStyle/>
          <a:p>
            <a:pPr algn="ctr"/>
            <a:r>
              <a:rPr lang="en-US" dirty="0" smtClean="0"/>
              <a:t>COMMUNITY WIDE PRIORITY #4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WALK / BIKE SAFETY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6169729"/>
      </p:ext>
    </p:extLst>
  </p:cSld>
  <p:clrMapOvr>
    <a:masterClrMapping/>
  </p:clrMapOvr>
  <p:transition spd="slow" advTm="605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6050" y="-63371"/>
            <a:ext cx="4601285" cy="6920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2705377"/>
      </p:ext>
    </p:extLst>
  </p:cSld>
  <p:clrMapOvr>
    <a:masterClrMapping/>
  </p:clrMapOvr>
  <p:transition advTm="5803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nkstockPhotos-15338222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4" y="0"/>
            <a:ext cx="10420505" cy="69545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2678100"/>
      </p:ext>
    </p:extLst>
  </p:cSld>
  <p:clrMapOvr>
    <a:masterClrMapping/>
  </p:clrMapOvr>
  <p:transition spd="slow" advTm="4665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934" y="2856582"/>
            <a:ext cx="5966244" cy="517039"/>
          </a:xfrm>
        </p:spPr>
        <p:txBody>
          <a:bodyPr/>
          <a:lstStyle/>
          <a:p>
            <a:pPr algn="ctr"/>
            <a:r>
              <a:rPr lang="en-US" dirty="0" smtClean="0"/>
              <a:t>WE </a:t>
            </a:r>
            <a:r>
              <a:rPr lang="en-US" i="1" dirty="0" smtClean="0"/>
              <a:t>CAN</a:t>
            </a:r>
            <a:r>
              <a:rPr lang="en-US" dirty="0" smtClean="0"/>
              <a:t> DO SOMETHING ABOUT THIS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8705548"/>
      </p:ext>
    </p:extLst>
  </p:cSld>
  <p:clrMapOvr>
    <a:masterClrMapping/>
  </p:clrMapOvr>
  <p:transition advTm="4103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htaylor.ROBERTSCOMM\Dropbox\Desktop\traffi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182"/>
          <a:stretch/>
        </p:blipFill>
        <p:spPr bwMode="auto">
          <a:xfrm>
            <a:off x="-1" y="1"/>
            <a:ext cx="9906001" cy="6937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81919463"/>
      </p:ext>
    </p:extLst>
  </p:cSld>
  <p:clrMapOvr>
    <a:masterClrMapping/>
  </p:clrMapOvr>
  <p:transition spd="slow" advTm="4898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415941"/>
            <a:ext cx="5966244" cy="1549667"/>
          </a:xfrm>
        </p:spPr>
        <p:txBody>
          <a:bodyPr/>
          <a:lstStyle/>
          <a:p>
            <a:pPr algn="ctr"/>
            <a:r>
              <a:rPr lang="en-US" dirty="0" smtClean="0"/>
              <a:t>LOCALLY, LET’S INSIST THAT GROWTH SHOULD PAY AN INCREASED AND EQUITABLE SHARE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932894"/>
      </p:ext>
    </p:extLst>
  </p:cSld>
  <p:clrMapOvr>
    <a:masterClrMapping/>
  </p:clrMapOvr>
  <p:transition spd="slow" advTm="8159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9167598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5465"/>
            <a:ext cx="9991479" cy="71670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4788225"/>
      </p:ext>
    </p:extLst>
  </p:cSld>
  <p:clrMapOvr>
    <a:masterClrMapping/>
  </p:clrMapOvr>
  <p:transition spd="slow" advTm="3978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796" y="2646947"/>
            <a:ext cx="6550084" cy="1694045"/>
          </a:xfrm>
        </p:spPr>
        <p:txBody>
          <a:bodyPr/>
          <a:lstStyle/>
          <a:p>
            <a:pPr algn="ctr"/>
            <a:r>
              <a:rPr lang="en-US" dirty="0" smtClean="0"/>
              <a:t>LET’S CONSIDER TOLLING WHERE IT MAKES SENSE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6423681"/>
      </p:ext>
    </p:extLst>
  </p:cSld>
  <p:clrMapOvr>
    <a:masterClrMapping/>
  </p:clrMapOvr>
  <p:transition spd="slow" advTm="6068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nkstockPhotos-50584147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068" y="0"/>
            <a:ext cx="10386488" cy="69243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75478"/>
      </p:ext>
    </p:extLst>
  </p:cSld>
  <p:clrMapOvr>
    <a:masterClrMapping/>
  </p:clrMapOvr>
  <p:transition spd="slow" advTm="4258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829827"/>
            <a:ext cx="5966244" cy="1328287"/>
          </a:xfrm>
        </p:spPr>
        <p:txBody>
          <a:bodyPr/>
          <a:lstStyle/>
          <a:p>
            <a:pPr algn="ctr"/>
            <a:r>
              <a:rPr lang="en-US" dirty="0" smtClean="0"/>
              <a:t>LET’S LEVERAGE FEDERAL AND STATE GRANTS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39018082"/>
      </p:ext>
    </p:extLst>
  </p:cSld>
  <p:clrMapOvr>
    <a:masterClrMapping/>
  </p:clrMapOvr>
  <p:transition spd="slow" advTm="5897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46375647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19" y="-1"/>
            <a:ext cx="10386488" cy="69243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3481650"/>
      </p:ext>
    </p:extLst>
  </p:cSld>
  <p:clrMapOvr>
    <a:masterClrMapping/>
  </p:clrMapOvr>
  <p:transition spd="slow" advTm="4306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155" y="2541069"/>
            <a:ext cx="7748337" cy="1722923"/>
          </a:xfrm>
        </p:spPr>
        <p:txBody>
          <a:bodyPr/>
          <a:lstStyle/>
          <a:p>
            <a:pPr algn="ctr"/>
            <a:r>
              <a:rPr lang="en-US" dirty="0" smtClean="0"/>
              <a:t>BUT WE STILL WON’T HAVE NEARLY ENOUGH TO PAY FOR OUR TRANSPORTATION PRIORITIES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15038916"/>
      </p:ext>
    </p:extLst>
  </p:cSld>
  <p:clrMapOvr>
    <a:masterClrMapping/>
  </p:clrMapOvr>
  <p:transition spd="slow" advTm="8861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854597"/>
            <a:ext cx="5966244" cy="517039"/>
          </a:xfrm>
        </p:spPr>
        <p:txBody>
          <a:bodyPr/>
          <a:lstStyle/>
          <a:p>
            <a:pPr algn="ctr"/>
            <a:r>
              <a:rPr lang="en-US" dirty="0" smtClean="0"/>
              <a:t>1.3 MILLION PEOPLE LIVE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5903701"/>
      </p:ext>
    </p:extLst>
  </p:cSld>
  <p:clrMapOvr>
    <a:masterClrMapping/>
  </p:clrMapOvr>
  <p:transition advTm="5507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1774087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23" y="-1"/>
            <a:ext cx="10499878" cy="69737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73884090"/>
      </p:ext>
    </p:extLst>
  </p:cSld>
  <p:clrMapOvr>
    <a:masterClrMapping/>
  </p:clrMapOvr>
  <p:transition spd="slow" advTm="457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714325"/>
            <a:ext cx="5966244" cy="1347536"/>
          </a:xfrm>
        </p:spPr>
        <p:txBody>
          <a:bodyPr/>
          <a:lstStyle/>
          <a:p>
            <a:pPr algn="ctr"/>
            <a:r>
              <a:rPr lang="en-US" dirty="0" smtClean="0"/>
              <a:t>WE NEED NEW REVENUE SOURCES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0684580"/>
      </p:ext>
    </p:extLst>
  </p:cSld>
  <p:clrMapOvr>
    <a:masterClrMapping/>
  </p:clrMapOvr>
  <p:transition spd="slow" advTm="5772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nkstockPhotos-12248657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90" y="0"/>
            <a:ext cx="10409166" cy="69812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85044790"/>
      </p:ext>
    </p:extLst>
  </p:cSld>
  <p:clrMapOvr>
    <a:masterClrMapping/>
  </p:clrMapOvr>
  <p:transition spd="slow" advTm="4477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4257" y="2862472"/>
            <a:ext cx="5966244" cy="1218640"/>
          </a:xfrm>
        </p:spPr>
        <p:txBody>
          <a:bodyPr/>
          <a:lstStyle/>
          <a:p>
            <a:pPr algn="ctr"/>
            <a:r>
              <a:rPr lang="en-US" dirty="0" smtClean="0"/>
              <a:t>CIT IS NOT AVAILABLE UNTIL 2027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5479444"/>
      </p:ext>
    </p:extLst>
  </p:cSld>
  <p:clrMapOvr>
    <a:masterClrMapping/>
  </p:clrMapOvr>
  <p:transition spd="slow" advTm="5975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nkstockPhotos-15315366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0415"/>
            <a:ext cx="10273099" cy="81634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35231418"/>
      </p:ext>
    </p:extLst>
  </p:cSld>
  <p:clrMapOvr>
    <a:masterClrMapping/>
  </p:clrMapOvr>
  <p:transition spd="slow" advTm="4805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704699"/>
            <a:ext cx="5966244" cy="1549667"/>
          </a:xfrm>
        </p:spPr>
        <p:txBody>
          <a:bodyPr/>
          <a:lstStyle/>
          <a:p>
            <a:pPr algn="ctr"/>
            <a:r>
              <a:rPr lang="en-US" dirty="0" smtClean="0"/>
              <a:t>5 CENT GAS TAX COULD PAY FOR </a:t>
            </a:r>
            <a:r>
              <a:rPr lang="en-US" dirty="0" smtClean="0"/>
              <a:t>ALMOST </a:t>
            </a:r>
            <a:r>
              <a:rPr lang="en-US" dirty="0" smtClean="0"/>
              <a:t>1 </a:t>
            </a:r>
            <a:r>
              <a:rPr lang="en-US" dirty="0" smtClean="0"/>
              <a:t>½ MILE OF </a:t>
            </a:r>
            <a:r>
              <a:rPr lang="en-US" dirty="0" smtClean="0"/>
              <a:t>NEW </a:t>
            </a:r>
            <a:r>
              <a:rPr lang="en-US" dirty="0" smtClean="0"/>
              <a:t>ROAD </a:t>
            </a:r>
            <a:r>
              <a:rPr lang="en-US" dirty="0" smtClean="0"/>
              <a:t>EVERY YEAR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0060364"/>
      </p:ext>
    </p:extLst>
  </p:cSld>
  <p:clrMapOvr>
    <a:masterClrMapping/>
  </p:clrMapOvr>
  <p:transition spd="slow" advTm="8236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nkstockPhotos-46729889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48" y="-5851"/>
            <a:ext cx="10538174" cy="70254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1558444"/>
      </p:ext>
    </p:extLst>
  </p:cSld>
  <p:clrMapOvr>
    <a:masterClrMapping/>
  </p:clrMapOvr>
  <p:transition spd="slow" advTm="4696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637322"/>
            <a:ext cx="5966244" cy="1857675"/>
          </a:xfrm>
        </p:spPr>
        <p:txBody>
          <a:bodyPr/>
          <a:lstStyle/>
          <a:p>
            <a:pPr algn="ctr"/>
            <a:r>
              <a:rPr lang="en-US" dirty="0" smtClean="0"/>
              <a:t>A TAX ON OUR PROPERTY COULD RAISE $68M ANNUALLY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69998161"/>
      </p:ext>
    </p:extLst>
  </p:cSld>
  <p:clrMapOvr>
    <a:masterClrMapping/>
  </p:clrMapOvr>
  <p:transition spd="slow" advTm="6146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nkstockPhotos-45353462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693" y="-152110"/>
            <a:ext cx="10344386" cy="71622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84890539"/>
      </p:ext>
    </p:extLst>
  </p:cSld>
  <p:clrMapOvr>
    <a:masterClrMapping/>
  </p:clrMapOvr>
  <p:transition spd="slow" advTm="5928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348564"/>
            <a:ext cx="5966244" cy="2002055"/>
          </a:xfrm>
        </p:spPr>
        <p:txBody>
          <a:bodyPr/>
          <a:lstStyle/>
          <a:p>
            <a:pPr algn="ctr"/>
            <a:r>
              <a:rPr lang="en-US" dirty="0" smtClean="0"/>
              <a:t>1% SALES TAX ON EVERYONE, INCLUDING VISITORS, RAISES </a:t>
            </a:r>
            <a:r>
              <a:rPr lang="en-US" dirty="0" smtClean="0"/>
              <a:t>$200M </a:t>
            </a:r>
            <a:r>
              <a:rPr lang="en-US" dirty="0" smtClean="0"/>
              <a:t>EVERY YEAR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74757019"/>
      </p:ext>
    </p:extLst>
  </p:cSld>
  <p:clrMapOvr>
    <a:masterClrMapping/>
  </p:clrMapOvr>
  <p:transition spd="slow" advTm="8097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214" y="0"/>
            <a:ext cx="10249669" cy="6985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4384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nkstockPhotos-13937980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444346" cy="69628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674415"/>
      </p:ext>
    </p:extLst>
  </p:cSld>
  <p:clrMapOvr>
    <a:masterClrMapping/>
  </p:clrMapOvr>
  <p:transition spd="slow" advTm="4259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DO YOU THINK?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14281507"/>
      </p:ext>
    </p:extLst>
  </p:cSld>
  <p:clrMapOvr>
    <a:masterClrMapping/>
  </p:clrMapOvr>
  <p:transition spd="slow" advTm="5601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nkstockPhotos-79167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427336" cy="69515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35866313"/>
      </p:ext>
    </p:extLst>
  </p:cSld>
  <p:clrMapOvr>
    <a:masterClrMapping/>
  </p:clrMapOvr>
  <p:transition spd="slow" advTm="624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627697"/>
            <a:ext cx="5966244" cy="1780674"/>
          </a:xfrm>
        </p:spPr>
        <p:txBody>
          <a:bodyPr/>
          <a:lstStyle/>
          <a:p>
            <a:pPr algn="ctr"/>
            <a:r>
              <a:rPr lang="en-US" dirty="0" smtClean="0"/>
              <a:t>HOW SHOULD WE PAY FOR THE TRANSPORTATION YOU WANT?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27837458"/>
      </p:ext>
    </p:extLst>
  </p:cSld>
  <p:clrMapOvr>
    <a:masterClrMapping/>
  </p:clrMapOvr>
  <p:transition spd="slow" advTm="6084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Y-HTI-0011_Go_PPT_Template_Slides_REV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1182333"/>
      </p:ext>
    </p:extLst>
  </p:cSld>
  <p:clrMapOvr>
    <a:masterClrMapping/>
  </p:clrMapOvr>
  <p:transition advTm="0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78" y="2556769"/>
            <a:ext cx="5966244" cy="1130751"/>
          </a:xfrm>
        </p:spPr>
        <p:txBody>
          <a:bodyPr/>
          <a:lstStyle/>
          <a:p>
            <a:pPr algn="ctr"/>
            <a:r>
              <a:rPr lang="en-US" dirty="0" smtClean="0"/>
              <a:t>THAT’S A POPULATION LARGER THAN EIGHT U.S. STATES AND D.C.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97983543"/>
      </p:ext>
    </p:extLst>
  </p:cSld>
  <p:clrMapOvr>
    <a:masterClrMapping/>
  </p:clrMapOvr>
  <p:transition advTm="6630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018" y="304800"/>
            <a:ext cx="8031364" cy="62484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86848826"/>
      </p:ext>
    </p:extLst>
  </p:cSld>
  <p:clrMapOvr>
    <a:masterClrMapping/>
  </p:clrMapOvr>
  <p:transition advTm="5039">
    <p:cut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227&quot;/&gt;&lt;CPresentation id=&quot;1&quot;&gt;&lt;m_precDefaultNumber/&gt;&lt;m_precDefaultPercent/&gt;&lt;m_precDefaultDate&gt;&lt;m_strFormatTime&gt;%#m/%#d&lt;/m_strFormatTime&gt;&lt;/m_precDefaultDate&gt;&lt;m_precDefaultYear&gt;&lt;m_strFormatTime&gt;%Y&lt;/m_strFormatTime&gt;&lt;/m_precDefaultYear&gt;&lt;m_precDefaultQuarter&gt;&lt;m_strFormatTime&gt;Q%5&lt;/m_strFormatTime&gt;&lt;/m_precDefaultQuarter&gt;&lt;m_precDefaultMonth&gt;&lt;m_strFormatTime&gt;%1&lt;/m_strFormatTime&gt;&lt;/m_precDefaultMonth&gt;&lt;m_precDefaultWeek&gt;&lt;m_strFormatTime&gt;%d&lt;/m_strFormatTime&gt;&lt;/m_precDefaultWeek&gt;&lt;m_precDefaultDay&gt;&lt;m_strFormatTime&gt;%#d&lt;/m_strFormatTime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heme/theme1.xml><?xml version="1.0" encoding="utf-8"?>
<a:theme xmlns:a="http://schemas.openxmlformats.org/drawingml/2006/main" name="T2 PPT Template - Concept 2_9-25">
  <a:themeElements>
    <a:clrScheme name="Clarient Final Palette">
      <a:dk1>
        <a:srgbClr val="7F7F7F"/>
      </a:dk1>
      <a:lt1>
        <a:srgbClr val="FFFFFF"/>
      </a:lt1>
      <a:dk2>
        <a:srgbClr val="178EE0"/>
      </a:dk2>
      <a:lt2>
        <a:srgbClr val="FFFFFF"/>
      </a:lt2>
      <a:accent1>
        <a:srgbClr val="178EE0"/>
      </a:accent1>
      <a:accent2>
        <a:srgbClr val="A9ACAF"/>
      </a:accent2>
      <a:accent3>
        <a:srgbClr val="FAC94D"/>
      </a:accent3>
      <a:accent4>
        <a:srgbClr val="FB8506"/>
      </a:accent4>
      <a:accent5>
        <a:srgbClr val="76C34D"/>
      </a:accent5>
      <a:accent6>
        <a:srgbClr val="0D3F66"/>
      </a:accent6>
      <a:hlink>
        <a:srgbClr val="008CE3"/>
      </a:hlink>
      <a:folHlink>
        <a:srgbClr val="157AB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2 Settlement">
  <a:themeElements>
    <a:clrScheme name="Go Hillsborough">
      <a:dk1>
        <a:srgbClr val="3D3E3D"/>
      </a:dk1>
      <a:lt1>
        <a:srgbClr val="FFFFFF"/>
      </a:lt1>
      <a:dk2>
        <a:srgbClr val="006993"/>
      </a:dk2>
      <a:lt2>
        <a:srgbClr val="FFFFFF"/>
      </a:lt2>
      <a:accent1>
        <a:srgbClr val="006C98"/>
      </a:accent1>
      <a:accent2>
        <a:srgbClr val="2499DB"/>
      </a:accent2>
      <a:accent3>
        <a:srgbClr val="FF8A2F"/>
      </a:accent3>
      <a:accent4>
        <a:srgbClr val="EB6025"/>
      </a:accent4>
      <a:accent5>
        <a:srgbClr val="3C3C3B"/>
      </a:accent5>
      <a:accent6>
        <a:srgbClr val="636463"/>
      </a:accent6>
      <a:hlink>
        <a:srgbClr val="8D8E8D"/>
      </a:hlink>
      <a:folHlink>
        <a:srgbClr val="C0C1BF"/>
      </a:folHlink>
    </a:clrScheme>
    <a:fontScheme name="nachsehen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>
        <a:noAutofit/>
      </a:bodyPr>
      <a:lstStyle>
        <a:defPPr algn="ctr">
          <a:defRPr sz="1200" dirty="0">
            <a:latin typeface="+mn-lt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rgbClr val="000000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tIns="46800" rIns="90000" bIns="46800" rtlCol="0">
        <a:spAutoFit/>
      </a:bodyPr>
      <a:lstStyle>
        <a:defPPr>
          <a:defRPr sz="12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Grey 3">
      <a:srgbClr val="939393"/>
    </a:custClr>
    <a:custClr name="Grey 4">
      <a:srgbClr val="696969"/>
    </a:custClr>
    <a:custClr name="Green 1">
      <a:srgbClr val="DAF0A8"/>
    </a:custClr>
    <a:custClr name="Green 2">
      <a:srgbClr val="AFE06E"/>
    </a:custClr>
    <a:custClr name="Green 3">
      <a:srgbClr val="7DB935"/>
    </a:custClr>
    <a:custClr name="Green 4">
      <a:srgbClr val="608B2D"/>
    </a:custClr>
    <a:custClr name="Orange 1">
      <a:srgbClr val="F3CF74"/>
    </a:custClr>
    <a:custClr name="Orange 2">
      <a:srgbClr val="EFB643"/>
    </a:custClr>
    <a:custClr name="Orange 3">
      <a:srgbClr val="F18917"/>
    </a:custClr>
    <a:custClr name="Orange 4">
      <a:srgbClr val="D26308"/>
    </a:custClr>
  </a:custClrLst>
</a:theme>
</file>

<file path=ppt/theme/theme3.xml><?xml version="1.0" encoding="utf-8"?>
<a:theme xmlns:a="http://schemas.openxmlformats.org/drawingml/2006/main" name="1_Custom Design">
  <a:themeElements>
    <a:clrScheme name="Clarient Final Palette">
      <a:dk1>
        <a:srgbClr val="7F7F7F"/>
      </a:dk1>
      <a:lt1>
        <a:srgbClr val="FFFFFF"/>
      </a:lt1>
      <a:dk2>
        <a:srgbClr val="178EE0"/>
      </a:dk2>
      <a:lt2>
        <a:srgbClr val="FFFFFF"/>
      </a:lt2>
      <a:accent1>
        <a:srgbClr val="178EE0"/>
      </a:accent1>
      <a:accent2>
        <a:srgbClr val="A9ACAF"/>
      </a:accent2>
      <a:accent3>
        <a:srgbClr val="FAC94D"/>
      </a:accent3>
      <a:accent4>
        <a:srgbClr val="FB8506"/>
      </a:accent4>
      <a:accent5>
        <a:srgbClr val="76C34D"/>
      </a:accent5>
      <a:accent6>
        <a:srgbClr val="0D3F66"/>
      </a:accent6>
      <a:hlink>
        <a:srgbClr val="008CE3"/>
      </a:hlink>
      <a:folHlink>
        <a:srgbClr val="157AB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646F0DBEC7A447ABC6286FE2887C61" ma:contentTypeVersion="2" ma:contentTypeDescription="Create a new document." ma:contentTypeScope="" ma:versionID="5faa7f50f3d2a24b810991ee5154e62d">
  <xsd:schema xmlns:xsd="http://www.w3.org/2001/XMLSchema" xmlns:xs="http://www.w3.org/2001/XMLSchema" xmlns:p="http://schemas.microsoft.com/office/2006/metadata/properties" xmlns:ns2="6ba79f0f-0b3e-43ea-9663-f658abd664da" targetNamespace="http://schemas.microsoft.com/office/2006/metadata/properties" ma:root="true" ma:fieldsID="e103f96a8693b1face4cbfa7152cdbda" ns2:_="">
    <xsd:import namespace="6ba79f0f-0b3e-43ea-9663-f658abd664d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79f0f-0b3e-43ea-9663-f658abd664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43D7A6-1346-48AE-92DF-257B79357F2F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6ba79f0f-0b3e-43ea-9663-f658abd664d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E077EEC-BB75-4CE7-A1A9-E79F322BD9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22A81E-9A3A-49B3-812D-F965A7E6B6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a79f0f-0b3e-43ea-9663-f658abd664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T2 PPT Template - Concept 2_9-25.potx</Template>
  <TotalTime>31902</TotalTime>
  <Words>358</Words>
  <Application>Microsoft Office PowerPoint</Application>
  <PresentationFormat>A4 Paper (210x297 mm)</PresentationFormat>
  <Paragraphs>39</Paragraphs>
  <Slides>74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T2 PPT Template - Concept 2_9-25</vt:lpstr>
      <vt:lpstr>T2 Settlement</vt:lpstr>
      <vt:lpstr>1_Custom Design</vt:lpstr>
      <vt:lpstr>Slide 1</vt:lpstr>
      <vt:lpstr>HILLSBOROUGH IS A REALLY BIG COUNTY  </vt:lpstr>
      <vt:lpstr>Slide 3</vt:lpstr>
      <vt:lpstr>WE ARE AS BIG AS  RHODE ISLAND </vt:lpstr>
      <vt:lpstr>Slide 5</vt:lpstr>
      <vt:lpstr>1.3 MILLION PEOPLE LIVE HERE</vt:lpstr>
      <vt:lpstr>Slide 7</vt:lpstr>
      <vt:lpstr>THAT’S A POPULATION LARGER THAN EIGHT U.S. STATES AND D.C.</vt:lpstr>
      <vt:lpstr>Slide 9</vt:lpstr>
      <vt:lpstr>WE WILL HAVE 1.8 MILLION PEOPLE LIVING HERE BY 2040</vt:lpstr>
      <vt:lpstr>THAT IS EQUIVALENT TO ALMOST 2 MORE TAMPAs</vt:lpstr>
      <vt:lpstr>Slide 12</vt:lpstr>
      <vt:lpstr>HILLSBOROUGH COUNTY HAS MORE THAN 12,000 MILES OF ROADS </vt:lpstr>
      <vt:lpstr>Slide 14</vt:lpstr>
      <vt:lpstr>THAT’S A GIANT LOOP AROUND AMERICA – FROM Miami to Boston to Chicago to Anchorage to Seattle to San Diego to New Orleans to Tampa</vt:lpstr>
      <vt:lpstr>Slide 16</vt:lpstr>
      <vt:lpstr>OUR COMMUNITY HAS INVESTED $1.3B IN TRANSPORTATION OVER THE LAST 20 YEARS</vt:lpstr>
      <vt:lpstr>Slide 18</vt:lpstr>
      <vt:lpstr>THE COUNTY USED OVER 50% OF ITS CIT DOLLARS ON TRANSPORTATION</vt:lpstr>
      <vt:lpstr>Slide 20</vt:lpstr>
      <vt:lpstr>TAMPA INVESTED 20% OF ITS CIT FUNDS  IN TRANSPORTATION</vt:lpstr>
      <vt:lpstr>Slide 22</vt:lpstr>
      <vt:lpstr>OUR TRANSPORTATION INFRASTRUCTURE IS BECOMING INCREASINGLY DIFFICULT TO MAINTAIN</vt:lpstr>
      <vt:lpstr>Slide 24</vt:lpstr>
      <vt:lpstr>WE ARE FACING $750M IN MAINTENANCE NEEDS </vt:lpstr>
      <vt:lpstr>Slide 26</vt:lpstr>
      <vt:lpstr>OUR ROADS &amp; INTERSECTIONS ARE STILL FAILING</vt:lpstr>
      <vt:lpstr>Slide 28</vt:lpstr>
      <vt:lpstr>HART IS UNABLE TO EXPAND SERVICES</vt:lpstr>
      <vt:lpstr>Slide 30</vt:lpstr>
      <vt:lpstr>FLORIDA STATE LAW RECENTLY CHANGED &amp; DEVELOPERS DON’T HAVE TO HELP PAY FOR BACKLOG ANYMORE</vt:lpstr>
      <vt:lpstr>Slide 32</vt:lpstr>
      <vt:lpstr>GAS TAXES ARE A SLOW GROWING SOURCE OF REVENUE &amp; THEY HAVEN’T KEPT PACE WITH COSTS </vt:lpstr>
      <vt:lpstr>Slide 34</vt:lpstr>
      <vt:lpstr>WE ARE FACING A DECLINE IN OUR QUALITY OF LIFE</vt:lpstr>
      <vt:lpstr>Slide 36</vt:lpstr>
      <vt:lpstr>THE LONGER WE WAIT, THE WORSE IT GETS</vt:lpstr>
      <vt:lpstr>Slide 38</vt:lpstr>
      <vt:lpstr>THE WORSE IT GETS, THE MORE IT COSTS.</vt:lpstr>
      <vt:lpstr>Slide 40</vt:lpstr>
      <vt:lpstr>THE TIME HAS COME TO ADDRESS OUR TRANSPORTATION CRISIS</vt:lpstr>
      <vt:lpstr>Slide 42</vt:lpstr>
      <vt:lpstr>EMERGING CONSENSUS ON COMMUNITY-WIDE PRIORITIES</vt:lpstr>
      <vt:lpstr>Slide 44</vt:lpstr>
      <vt:lpstr>COMMUNITY-WIDE PRIORITY #1  MAINTENANCE AND RESURFACING</vt:lpstr>
      <vt:lpstr>Slide 46</vt:lpstr>
      <vt:lpstr>COMMUNITY-WIDE PRIORITY #2 - #3  BOTH ROADS &amp; TRANSIT</vt:lpstr>
      <vt:lpstr>Slide 48</vt:lpstr>
      <vt:lpstr>COMMUNITY WIDE PRIORITY #4  WALK / BIKE SAFETY</vt:lpstr>
      <vt:lpstr>Slide 50</vt:lpstr>
      <vt:lpstr>WE CAN DO SOMETHING ABOUT THIS</vt:lpstr>
      <vt:lpstr>Slide 52</vt:lpstr>
      <vt:lpstr>LOCALLY, LET’S INSIST THAT GROWTH SHOULD PAY AN INCREASED AND EQUITABLE SHARE</vt:lpstr>
      <vt:lpstr>Slide 54</vt:lpstr>
      <vt:lpstr>LET’S CONSIDER TOLLING WHERE IT MAKES SENSE</vt:lpstr>
      <vt:lpstr>Slide 56</vt:lpstr>
      <vt:lpstr>LET’S LEVERAGE FEDERAL AND STATE GRANTS</vt:lpstr>
      <vt:lpstr>Slide 58</vt:lpstr>
      <vt:lpstr>BUT WE STILL WON’T HAVE NEARLY ENOUGH TO PAY FOR OUR TRANSPORTATION PRIORITIES</vt:lpstr>
      <vt:lpstr>Slide 60</vt:lpstr>
      <vt:lpstr>WE NEED NEW REVENUE SOURCES</vt:lpstr>
      <vt:lpstr>Slide 62</vt:lpstr>
      <vt:lpstr>CIT IS NOT AVAILABLE UNTIL 2027</vt:lpstr>
      <vt:lpstr>Slide 64</vt:lpstr>
      <vt:lpstr>5 CENT GAS TAX COULD PAY FOR ALMOST 1 ½ MILE OF NEW ROAD EVERY YEAR</vt:lpstr>
      <vt:lpstr>Slide 66</vt:lpstr>
      <vt:lpstr>A TAX ON OUR PROPERTY COULD RAISE $68M ANNUALLY</vt:lpstr>
      <vt:lpstr>Slide 68</vt:lpstr>
      <vt:lpstr>1% SALES TAX ON EVERYONE, INCLUDING VISITORS, RAISES $200M EVERY YEAR</vt:lpstr>
      <vt:lpstr>Slide 70</vt:lpstr>
      <vt:lpstr>WHAT DO YOU THINK?</vt:lpstr>
      <vt:lpstr>Slide 72</vt:lpstr>
      <vt:lpstr>HOW SHOULD WE PAY FOR THE TRANSPORTATION YOU WANT?</vt:lpstr>
      <vt:lpstr>Slide 74</vt:lpstr>
    </vt:vector>
  </TitlesOfParts>
  <Company>Booz &amp;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Dugan, Katherine</dc:creator>
  <cp:lastModifiedBy>koppck</cp:lastModifiedBy>
  <cp:revision>2095</cp:revision>
  <cp:lastPrinted>2015-02-06T14:27:47Z</cp:lastPrinted>
  <dcterms:created xsi:type="dcterms:W3CDTF">2014-02-05T15:52:45Z</dcterms:created>
  <dcterms:modified xsi:type="dcterms:W3CDTF">2015-04-20T17:22:42Z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0x010100A2646F0DBEC7A447ABC6286FE2887C61</vt:lpwstr>
  </property>
</Properties>
</file>